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4" r:id="rId5"/>
    <p:sldId id="262" r:id="rId6"/>
    <p:sldId id="259" r:id="rId7"/>
    <p:sldId id="263" r:id="rId8"/>
    <p:sldId id="260" r:id="rId9"/>
    <p:sldId id="265" r:id="rId10"/>
    <p:sldId id="261"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4" autoAdjust="0"/>
    <p:restoredTop sz="94660"/>
  </p:normalViewPr>
  <p:slideViewPr>
    <p:cSldViewPr snapToGrid="0">
      <p:cViewPr>
        <p:scale>
          <a:sx n="81" d="100"/>
          <a:sy n="81" d="100"/>
        </p:scale>
        <p:origin x="-216" y="21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9C55E91-A39F-4626-A167-40CBB9C9047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5EA7BA04-41F1-423B-A02B-CE025556FE4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6DFCBA12-8211-445E-99FD-3C38444371D7}"/>
              </a:ext>
            </a:extLst>
          </p:cNvPr>
          <p:cNvSpPr>
            <a:spLocks noGrp="1"/>
          </p:cNvSpPr>
          <p:nvPr>
            <p:ph type="dt" sz="half" idx="10"/>
          </p:nvPr>
        </p:nvSpPr>
        <p:spPr/>
        <p:txBody>
          <a:bodyPr/>
          <a:lstStyle/>
          <a:p>
            <a:fld id="{0BBB1857-B1FE-4641-9E38-AB068CFECB2F}" type="datetimeFigureOut">
              <a:rPr lang="en-US" smtClean="0"/>
              <a:t>4/16/2021</a:t>
            </a:fld>
            <a:endParaRPr lang="en-US"/>
          </a:p>
        </p:txBody>
      </p:sp>
      <p:sp>
        <p:nvSpPr>
          <p:cNvPr id="5" name="Footer Placeholder 4">
            <a:extLst>
              <a:ext uri="{FF2B5EF4-FFF2-40B4-BE49-F238E27FC236}">
                <a16:creationId xmlns:a16="http://schemas.microsoft.com/office/drawing/2014/main" xmlns="" id="{1C057951-8F04-42B5-AB9A-A291FB0E69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41CE574A-1949-45A7-9D72-1FAA812E5799}"/>
              </a:ext>
            </a:extLst>
          </p:cNvPr>
          <p:cNvSpPr>
            <a:spLocks noGrp="1"/>
          </p:cNvSpPr>
          <p:nvPr>
            <p:ph type="sldNum" sz="quarter" idx="12"/>
          </p:nvPr>
        </p:nvSpPr>
        <p:spPr/>
        <p:txBody>
          <a:bodyPr/>
          <a:lstStyle/>
          <a:p>
            <a:fld id="{8C366CF2-0313-441B-A36C-20C0DFE8DFA7}" type="slidenum">
              <a:rPr lang="en-US" smtClean="0"/>
              <a:t>‹#›</a:t>
            </a:fld>
            <a:endParaRPr lang="en-US"/>
          </a:p>
        </p:txBody>
      </p:sp>
    </p:spTree>
    <p:extLst>
      <p:ext uri="{BB962C8B-B14F-4D97-AF65-F5344CB8AC3E}">
        <p14:creationId xmlns:p14="http://schemas.microsoft.com/office/powerpoint/2010/main" val="3188817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0B0C73D-70E9-46D7-AB9F-266B59C8DAB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2FAE3136-F8C3-4320-A2F1-3190C5FBBB7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27A6BB0F-3322-42DF-9AE0-D420A87B2711}"/>
              </a:ext>
            </a:extLst>
          </p:cNvPr>
          <p:cNvSpPr>
            <a:spLocks noGrp="1"/>
          </p:cNvSpPr>
          <p:nvPr>
            <p:ph type="dt" sz="half" idx="10"/>
          </p:nvPr>
        </p:nvSpPr>
        <p:spPr/>
        <p:txBody>
          <a:bodyPr/>
          <a:lstStyle/>
          <a:p>
            <a:fld id="{0BBB1857-B1FE-4641-9E38-AB068CFECB2F}" type="datetimeFigureOut">
              <a:rPr lang="en-US" smtClean="0"/>
              <a:t>4/16/2021</a:t>
            </a:fld>
            <a:endParaRPr lang="en-US"/>
          </a:p>
        </p:txBody>
      </p:sp>
      <p:sp>
        <p:nvSpPr>
          <p:cNvPr id="5" name="Footer Placeholder 4">
            <a:extLst>
              <a:ext uri="{FF2B5EF4-FFF2-40B4-BE49-F238E27FC236}">
                <a16:creationId xmlns:a16="http://schemas.microsoft.com/office/drawing/2014/main" xmlns="" id="{99E96599-C55B-4573-BA65-8816A1AE0A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5C33DA05-FD9B-4EDB-8F5E-BB5AA688238B}"/>
              </a:ext>
            </a:extLst>
          </p:cNvPr>
          <p:cNvSpPr>
            <a:spLocks noGrp="1"/>
          </p:cNvSpPr>
          <p:nvPr>
            <p:ph type="sldNum" sz="quarter" idx="12"/>
          </p:nvPr>
        </p:nvSpPr>
        <p:spPr/>
        <p:txBody>
          <a:bodyPr/>
          <a:lstStyle/>
          <a:p>
            <a:fld id="{8C366CF2-0313-441B-A36C-20C0DFE8DFA7}" type="slidenum">
              <a:rPr lang="en-US" smtClean="0"/>
              <a:t>‹#›</a:t>
            </a:fld>
            <a:endParaRPr lang="en-US"/>
          </a:p>
        </p:txBody>
      </p:sp>
    </p:spTree>
    <p:extLst>
      <p:ext uri="{BB962C8B-B14F-4D97-AF65-F5344CB8AC3E}">
        <p14:creationId xmlns:p14="http://schemas.microsoft.com/office/powerpoint/2010/main" val="204410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D5472B68-B6EA-403C-A423-EF3A85DD022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3F94C8AA-C83D-4778-997D-AE7FBEF5C59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7EE208BD-5438-4707-BB6F-67599E89C94E}"/>
              </a:ext>
            </a:extLst>
          </p:cNvPr>
          <p:cNvSpPr>
            <a:spLocks noGrp="1"/>
          </p:cNvSpPr>
          <p:nvPr>
            <p:ph type="dt" sz="half" idx="10"/>
          </p:nvPr>
        </p:nvSpPr>
        <p:spPr/>
        <p:txBody>
          <a:bodyPr/>
          <a:lstStyle/>
          <a:p>
            <a:fld id="{0BBB1857-B1FE-4641-9E38-AB068CFECB2F}" type="datetimeFigureOut">
              <a:rPr lang="en-US" smtClean="0"/>
              <a:t>4/16/2021</a:t>
            </a:fld>
            <a:endParaRPr lang="en-US"/>
          </a:p>
        </p:txBody>
      </p:sp>
      <p:sp>
        <p:nvSpPr>
          <p:cNvPr id="5" name="Footer Placeholder 4">
            <a:extLst>
              <a:ext uri="{FF2B5EF4-FFF2-40B4-BE49-F238E27FC236}">
                <a16:creationId xmlns:a16="http://schemas.microsoft.com/office/drawing/2014/main" xmlns="" id="{92BB4877-3D36-4502-B8AB-1476CEBC86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F44A6F13-FB53-415F-BB0E-E1D9247BC919}"/>
              </a:ext>
            </a:extLst>
          </p:cNvPr>
          <p:cNvSpPr>
            <a:spLocks noGrp="1"/>
          </p:cNvSpPr>
          <p:nvPr>
            <p:ph type="sldNum" sz="quarter" idx="12"/>
          </p:nvPr>
        </p:nvSpPr>
        <p:spPr/>
        <p:txBody>
          <a:bodyPr/>
          <a:lstStyle/>
          <a:p>
            <a:fld id="{8C366CF2-0313-441B-A36C-20C0DFE8DFA7}" type="slidenum">
              <a:rPr lang="en-US" smtClean="0"/>
              <a:t>‹#›</a:t>
            </a:fld>
            <a:endParaRPr lang="en-US"/>
          </a:p>
        </p:txBody>
      </p:sp>
    </p:spTree>
    <p:extLst>
      <p:ext uri="{BB962C8B-B14F-4D97-AF65-F5344CB8AC3E}">
        <p14:creationId xmlns:p14="http://schemas.microsoft.com/office/powerpoint/2010/main" val="2288642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A0610DC-D723-4554-9127-0345284A63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164F64FF-213D-429C-BA30-64F5D9313F8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702C1FC5-7CCA-479A-B202-A5E62024AD32}"/>
              </a:ext>
            </a:extLst>
          </p:cNvPr>
          <p:cNvSpPr>
            <a:spLocks noGrp="1"/>
          </p:cNvSpPr>
          <p:nvPr>
            <p:ph type="dt" sz="half" idx="10"/>
          </p:nvPr>
        </p:nvSpPr>
        <p:spPr/>
        <p:txBody>
          <a:bodyPr/>
          <a:lstStyle/>
          <a:p>
            <a:fld id="{0BBB1857-B1FE-4641-9E38-AB068CFECB2F}" type="datetimeFigureOut">
              <a:rPr lang="en-US" smtClean="0"/>
              <a:t>4/16/2021</a:t>
            </a:fld>
            <a:endParaRPr lang="en-US"/>
          </a:p>
        </p:txBody>
      </p:sp>
      <p:sp>
        <p:nvSpPr>
          <p:cNvPr id="5" name="Footer Placeholder 4">
            <a:extLst>
              <a:ext uri="{FF2B5EF4-FFF2-40B4-BE49-F238E27FC236}">
                <a16:creationId xmlns:a16="http://schemas.microsoft.com/office/drawing/2014/main" xmlns="" id="{007F28EC-5FF2-4894-82B5-CCF608981A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407E874C-4548-4BDA-BF6C-D2F63ABA35FE}"/>
              </a:ext>
            </a:extLst>
          </p:cNvPr>
          <p:cNvSpPr>
            <a:spLocks noGrp="1"/>
          </p:cNvSpPr>
          <p:nvPr>
            <p:ph type="sldNum" sz="quarter" idx="12"/>
          </p:nvPr>
        </p:nvSpPr>
        <p:spPr/>
        <p:txBody>
          <a:bodyPr/>
          <a:lstStyle/>
          <a:p>
            <a:fld id="{8C366CF2-0313-441B-A36C-20C0DFE8DFA7}" type="slidenum">
              <a:rPr lang="en-US" smtClean="0"/>
              <a:t>‹#›</a:t>
            </a:fld>
            <a:endParaRPr lang="en-US"/>
          </a:p>
        </p:txBody>
      </p:sp>
    </p:spTree>
    <p:extLst>
      <p:ext uri="{BB962C8B-B14F-4D97-AF65-F5344CB8AC3E}">
        <p14:creationId xmlns:p14="http://schemas.microsoft.com/office/powerpoint/2010/main" val="34875528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F5300C8-BE70-4647-A8D9-A557568A667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35CDFE1E-E4C2-4591-9D96-4B1DA245102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4BF82306-8F75-40C9-A033-CF9C451859A4}"/>
              </a:ext>
            </a:extLst>
          </p:cNvPr>
          <p:cNvSpPr>
            <a:spLocks noGrp="1"/>
          </p:cNvSpPr>
          <p:nvPr>
            <p:ph type="dt" sz="half" idx="10"/>
          </p:nvPr>
        </p:nvSpPr>
        <p:spPr/>
        <p:txBody>
          <a:bodyPr/>
          <a:lstStyle/>
          <a:p>
            <a:fld id="{0BBB1857-B1FE-4641-9E38-AB068CFECB2F}" type="datetimeFigureOut">
              <a:rPr lang="en-US" smtClean="0"/>
              <a:t>4/16/2021</a:t>
            </a:fld>
            <a:endParaRPr lang="en-US"/>
          </a:p>
        </p:txBody>
      </p:sp>
      <p:sp>
        <p:nvSpPr>
          <p:cNvPr id="5" name="Footer Placeholder 4">
            <a:extLst>
              <a:ext uri="{FF2B5EF4-FFF2-40B4-BE49-F238E27FC236}">
                <a16:creationId xmlns:a16="http://schemas.microsoft.com/office/drawing/2014/main" xmlns="" id="{EA687232-D4C4-48EF-B66C-8081E6F6E0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88F33C9B-BDEF-44C5-8EEC-6B9B5CCB3E81}"/>
              </a:ext>
            </a:extLst>
          </p:cNvPr>
          <p:cNvSpPr>
            <a:spLocks noGrp="1"/>
          </p:cNvSpPr>
          <p:nvPr>
            <p:ph type="sldNum" sz="quarter" idx="12"/>
          </p:nvPr>
        </p:nvSpPr>
        <p:spPr/>
        <p:txBody>
          <a:bodyPr/>
          <a:lstStyle/>
          <a:p>
            <a:fld id="{8C366CF2-0313-441B-A36C-20C0DFE8DFA7}" type="slidenum">
              <a:rPr lang="en-US" smtClean="0"/>
              <a:t>‹#›</a:t>
            </a:fld>
            <a:endParaRPr lang="en-US"/>
          </a:p>
        </p:txBody>
      </p:sp>
    </p:spTree>
    <p:extLst>
      <p:ext uri="{BB962C8B-B14F-4D97-AF65-F5344CB8AC3E}">
        <p14:creationId xmlns:p14="http://schemas.microsoft.com/office/powerpoint/2010/main" val="1311183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DB40A0D-4B11-4D98-9E3D-14E235D95A6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BA4C9F6A-7FAE-4464-815F-F3FA53AAF5E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A1000CE9-7BEB-4224-A285-C2A43BED7AC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F06B330C-0DF1-4217-A52F-7183E9A91F05}"/>
              </a:ext>
            </a:extLst>
          </p:cNvPr>
          <p:cNvSpPr>
            <a:spLocks noGrp="1"/>
          </p:cNvSpPr>
          <p:nvPr>
            <p:ph type="dt" sz="half" idx="10"/>
          </p:nvPr>
        </p:nvSpPr>
        <p:spPr/>
        <p:txBody>
          <a:bodyPr/>
          <a:lstStyle/>
          <a:p>
            <a:fld id="{0BBB1857-B1FE-4641-9E38-AB068CFECB2F}" type="datetimeFigureOut">
              <a:rPr lang="en-US" smtClean="0"/>
              <a:t>4/16/2021</a:t>
            </a:fld>
            <a:endParaRPr lang="en-US"/>
          </a:p>
        </p:txBody>
      </p:sp>
      <p:sp>
        <p:nvSpPr>
          <p:cNvPr id="6" name="Footer Placeholder 5">
            <a:extLst>
              <a:ext uri="{FF2B5EF4-FFF2-40B4-BE49-F238E27FC236}">
                <a16:creationId xmlns:a16="http://schemas.microsoft.com/office/drawing/2014/main" xmlns="" id="{2AA5A06E-CDF1-417C-A08B-A2D4AC5010A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CD301736-C446-4E2F-B99F-BE1A7BE6BF2B}"/>
              </a:ext>
            </a:extLst>
          </p:cNvPr>
          <p:cNvSpPr>
            <a:spLocks noGrp="1"/>
          </p:cNvSpPr>
          <p:nvPr>
            <p:ph type="sldNum" sz="quarter" idx="12"/>
          </p:nvPr>
        </p:nvSpPr>
        <p:spPr/>
        <p:txBody>
          <a:bodyPr/>
          <a:lstStyle/>
          <a:p>
            <a:fld id="{8C366CF2-0313-441B-A36C-20C0DFE8DFA7}" type="slidenum">
              <a:rPr lang="en-US" smtClean="0"/>
              <a:t>‹#›</a:t>
            </a:fld>
            <a:endParaRPr lang="en-US"/>
          </a:p>
        </p:txBody>
      </p:sp>
    </p:spTree>
    <p:extLst>
      <p:ext uri="{BB962C8B-B14F-4D97-AF65-F5344CB8AC3E}">
        <p14:creationId xmlns:p14="http://schemas.microsoft.com/office/powerpoint/2010/main" val="3803506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49561EB-A440-42CA-BE50-D0A438DF0F7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72CD5974-5263-4F57-AE67-E85BBD9A2FD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78939F2B-7DFD-4743-8015-34DEFCBE896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6535FEA6-FD15-41C0-B80C-0026F1867F0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6B09AD2B-AA11-4E05-9EB7-7E4922B8C0C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AFCFBBC2-C200-44A7-AF73-0231BB18A2C3}"/>
              </a:ext>
            </a:extLst>
          </p:cNvPr>
          <p:cNvSpPr>
            <a:spLocks noGrp="1"/>
          </p:cNvSpPr>
          <p:nvPr>
            <p:ph type="dt" sz="half" idx="10"/>
          </p:nvPr>
        </p:nvSpPr>
        <p:spPr/>
        <p:txBody>
          <a:bodyPr/>
          <a:lstStyle/>
          <a:p>
            <a:fld id="{0BBB1857-B1FE-4641-9E38-AB068CFECB2F}" type="datetimeFigureOut">
              <a:rPr lang="en-US" smtClean="0"/>
              <a:t>4/16/2021</a:t>
            </a:fld>
            <a:endParaRPr lang="en-US"/>
          </a:p>
        </p:txBody>
      </p:sp>
      <p:sp>
        <p:nvSpPr>
          <p:cNvPr id="8" name="Footer Placeholder 7">
            <a:extLst>
              <a:ext uri="{FF2B5EF4-FFF2-40B4-BE49-F238E27FC236}">
                <a16:creationId xmlns:a16="http://schemas.microsoft.com/office/drawing/2014/main" xmlns="" id="{EC7E403D-C2B7-474A-A72F-A456FF5B78C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EB5229C4-97C7-4D3E-97D5-3DD0EF6E1F5F}"/>
              </a:ext>
            </a:extLst>
          </p:cNvPr>
          <p:cNvSpPr>
            <a:spLocks noGrp="1"/>
          </p:cNvSpPr>
          <p:nvPr>
            <p:ph type="sldNum" sz="quarter" idx="12"/>
          </p:nvPr>
        </p:nvSpPr>
        <p:spPr/>
        <p:txBody>
          <a:bodyPr/>
          <a:lstStyle/>
          <a:p>
            <a:fld id="{8C366CF2-0313-441B-A36C-20C0DFE8DFA7}" type="slidenum">
              <a:rPr lang="en-US" smtClean="0"/>
              <a:t>‹#›</a:t>
            </a:fld>
            <a:endParaRPr lang="en-US"/>
          </a:p>
        </p:txBody>
      </p:sp>
    </p:spTree>
    <p:extLst>
      <p:ext uri="{BB962C8B-B14F-4D97-AF65-F5344CB8AC3E}">
        <p14:creationId xmlns:p14="http://schemas.microsoft.com/office/powerpoint/2010/main" val="30604000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1E22CC-AA3F-429B-9B95-C38BBFAC3A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4043350A-468D-470D-85F1-5D4F32EE0006}"/>
              </a:ext>
            </a:extLst>
          </p:cNvPr>
          <p:cNvSpPr>
            <a:spLocks noGrp="1"/>
          </p:cNvSpPr>
          <p:nvPr>
            <p:ph type="dt" sz="half" idx="10"/>
          </p:nvPr>
        </p:nvSpPr>
        <p:spPr/>
        <p:txBody>
          <a:bodyPr/>
          <a:lstStyle/>
          <a:p>
            <a:fld id="{0BBB1857-B1FE-4641-9E38-AB068CFECB2F}" type="datetimeFigureOut">
              <a:rPr lang="en-US" smtClean="0"/>
              <a:t>4/16/2021</a:t>
            </a:fld>
            <a:endParaRPr lang="en-US"/>
          </a:p>
        </p:txBody>
      </p:sp>
      <p:sp>
        <p:nvSpPr>
          <p:cNvPr id="4" name="Footer Placeholder 3">
            <a:extLst>
              <a:ext uri="{FF2B5EF4-FFF2-40B4-BE49-F238E27FC236}">
                <a16:creationId xmlns:a16="http://schemas.microsoft.com/office/drawing/2014/main" xmlns="" id="{1AEB0BD4-7A85-4843-8E56-C38D290953D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E0CE1ED5-F77C-420E-B83A-908126B34DBF}"/>
              </a:ext>
            </a:extLst>
          </p:cNvPr>
          <p:cNvSpPr>
            <a:spLocks noGrp="1"/>
          </p:cNvSpPr>
          <p:nvPr>
            <p:ph type="sldNum" sz="quarter" idx="12"/>
          </p:nvPr>
        </p:nvSpPr>
        <p:spPr/>
        <p:txBody>
          <a:bodyPr/>
          <a:lstStyle/>
          <a:p>
            <a:fld id="{8C366CF2-0313-441B-A36C-20C0DFE8DFA7}" type="slidenum">
              <a:rPr lang="en-US" smtClean="0"/>
              <a:t>‹#›</a:t>
            </a:fld>
            <a:endParaRPr lang="en-US"/>
          </a:p>
        </p:txBody>
      </p:sp>
    </p:spTree>
    <p:extLst>
      <p:ext uri="{BB962C8B-B14F-4D97-AF65-F5344CB8AC3E}">
        <p14:creationId xmlns:p14="http://schemas.microsoft.com/office/powerpoint/2010/main" val="42693360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9874EEAC-D2E7-4409-BD85-1DC0CC7E1A18}"/>
              </a:ext>
            </a:extLst>
          </p:cNvPr>
          <p:cNvSpPr>
            <a:spLocks noGrp="1"/>
          </p:cNvSpPr>
          <p:nvPr>
            <p:ph type="dt" sz="half" idx="10"/>
          </p:nvPr>
        </p:nvSpPr>
        <p:spPr/>
        <p:txBody>
          <a:bodyPr/>
          <a:lstStyle/>
          <a:p>
            <a:fld id="{0BBB1857-B1FE-4641-9E38-AB068CFECB2F}" type="datetimeFigureOut">
              <a:rPr lang="en-US" smtClean="0"/>
              <a:t>4/16/2021</a:t>
            </a:fld>
            <a:endParaRPr lang="en-US"/>
          </a:p>
        </p:txBody>
      </p:sp>
      <p:sp>
        <p:nvSpPr>
          <p:cNvPr id="3" name="Footer Placeholder 2">
            <a:extLst>
              <a:ext uri="{FF2B5EF4-FFF2-40B4-BE49-F238E27FC236}">
                <a16:creationId xmlns:a16="http://schemas.microsoft.com/office/drawing/2014/main" xmlns="" id="{165A94D7-E488-4F8D-BCD7-858076E93B2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104BF680-C055-42FF-B618-C861E015A3AA}"/>
              </a:ext>
            </a:extLst>
          </p:cNvPr>
          <p:cNvSpPr>
            <a:spLocks noGrp="1"/>
          </p:cNvSpPr>
          <p:nvPr>
            <p:ph type="sldNum" sz="quarter" idx="12"/>
          </p:nvPr>
        </p:nvSpPr>
        <p:spPr/>
        <p:txBody>
          <a:bodyPr/>
          <a:lstStyle/>
          <a:p>
            <a:fld id="{8C366CF2-0313-441B-A36C-20C0DFE8DFA7}" type="slidenum">
              <a:rPr lang="en-US" smtClean="0"/>
              <a:t>‹#›</a:t>
            </a:fld>
            <a:endParaRPr lang="en-US"/>
          </a:p>
        </p:txBody>
      </p:sp>
    </p:spTree>
    <p:extLst>
      <p:ext uri="{BB962C8B-B14F-4D97-AF65-F5344CB8AC3E}">
        <p14:creationId xmlns:p14="http://schemas.microsoft.com/office/powerpoint/2010/main" val="27327866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E04CC25-A2AC-4BED-83ED-80B1637D1AD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D3243518-A978-4918-97B9-1176E8613A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7EB9E8CD-FA0A-4BE5-8977-6DC6B8B4B4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4FED72A8-6ED4-4586-A0AE-83E262F5601E}"/>
              </a:ext>
            </a:extLst>
          </p:cNvPr>
          <p:cNvSpPr>
            <a:spLocks noGrp="1"/>
          </p:cNvSpPr>
          <p:nvPr>
            <p:ph type="dt" sz="half" idx="10"/>
          </p:nvPr>
        </p:nvSpPr>
        <p:spPr/>
        <p:txBody>
          <a:bodyPr/>
          <a:lstStyle/>
          <a:p>
            <a:fld id="{0BBB1857-B1FE-4641-9E38-AB068CFECB2F}" type="datetimeFigureOut">
              <a:rPr lang="en-US" smtClean="0"/>
              <a:t>4/16/2021</a:t>
            </a:fld>
            <a:endParaRPr lang="en-US"/>
          </a:p>
        </p:txBody>
      </p:sp>
      <p:sp>
        <p:nvSpPr>
          <p:cNvPr id="6" name="Footer Placeholder 5">
            <a:extLst>
              <a:ext uri="{FF2B5EF4-FFF2-40B4-BE49-F238E27FC236}">
                <a16:creationId xmlns:a16="http://schemas.microsoft.com/office/drawing/2014/main" xmlns="" id="{3141BAD9-F235-496B-AE2E-840677D0C7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B22EF779-1B74-4D99-8ED7-E73B7A8D49CE}"/>
              </a:ext>
            </a:extLst>
          </p:cNvPr>
          <p:cNvSpPr>
            <a:spLocks noGrp="1"/>
          </p:cNvSpPr>
          <p:nvPr>
            <p:ph type="sldNum" sz="quarter" idx="12"/>
          </p:nvPr>
        </p:nvSpPr>
        <p:spPr/>
        <p:txBody>
          <a:bodyPr/>
          <a:lstStyle/>
          <a:p>
            <a:fld id="{8C366CF2-0313-441B-A36C-20C0DFE8DFA7}" type="slidenum">
              <a:rPr lang="en-US" smtClean="0"/>
              <a:t>‹#›</a:t>
            </a:fld>
            <a:endParaRPr lang="en-US"/>
          </a:p>
        </p:txBody>
      </p:sp>
    </p:spTree>
    <p:extLst>
      <p:ext uri="{BB962C8B-B14F-4D97-AF65-F5344CB8AC3E}">
        <p14:creationId xmlns:p14="http://schemas.microsoft.com/office/powerpoint/2010/main" val="38385833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E1DA7A3-A3C0-4721-B777-AB0E8B1F26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EE26341D-C700-4B71-B591-61B912955A9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A659F557-C948-45DF-AB59-FCCCB94A2F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8C8A5EFA-379A-4E37-ABAA-EF5FE87DEA4E}"/>
              </a:ext>
            </a:extLst>
          </p:cNvPr>
          <p:cNvSpPr>
            <a:spLocks noGrp="1"/>
          </p:cNvSpPr>
          <p:nvPr>
            <p:ph type="dt" sz="half" idx="10"/>
          </p:nvPr>
        </p:nvSpPr>
        <p:spPr/>
        <p:txBody>
          <a:bodyPr/>
          <a:lstStyle/>
          <a:p>
            <a:fld id="{0BBB1857-B1FE-4641-9E38-AB068CFECB2F}" type="datetimeFigureOut">
              <a:rPr lang="en-US" smtClean="0"/>
              <a:t>4/16/2021</a:t>
            </a:fld>
            <a:endParaRPr lang="en-US"/>
          </a:p>
        </p:txBody>
      </p:sp>
      <p:sp>
        <p:nvSpPr>
          <p:cNvPr id="6" name="Footer Placeholder 5">
            <a:extLst>
              <a:ext uri="{FF2B5EF4-FFF2-40B4-BE49-F238E27FC236}">
                <a16:creationId xmlns:a16="http://schemas.microsoft.com/office/drawing/2014/main" xmlns="" id="{DF969F4B-AF15-47D5-B0E4-FF3ACEECA7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49583E2D-390B-4F64-AC9F-B08047D7038E}"/>
              </a:ext>
            </a:extLst>
          </p:cNvPr>
          <p:cNvSpPr>
            <a:spLocks noGrp="1"/>
          </p:cNvSpPr>
          <p:nvPr>
            <p:ph type="sldNum" sz="quarter" idx="12"/>
          </p:nvPr>
        </p:nvSpPr>
        <p:spPr/>
        <p:txBody>
          <a:bodyPr/>
          <a:lstStyle/>
          <a:p>
            <a:fld id="{8C366CF2-0313-441B-A36C-20C0DFE8DFA7}" type="slidenum">
              <a:rPr lang="en-US" smtClean="0"/>
              <a:t>‹#›</a:t>
            </a:fld>
            <a:endParaRPr lang="en-US"/>
          </a:p>
        </p:txBody>
      </p:sp>
    </p:spTree>
    <p:extLst>
      <p:ext uri="{BB962C8B-B14F-4D97-AF65-F5344CB8AC3E}">
        <p14:creationId xmlns:p14="http://schemas.microsoft.com/office/powerpoint/2010/main" val="36842783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B0E710E1-3FC5-4646-A4E7-391BF679B92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97847AF0-DB13-479B-920D-FBBC913F59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A831C817-DDE1-4FC3-89AB-C59AB2C7143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BB1857-B1FE-4641-9E38-AB068CFECB2F}" type="datetimeFigureOut">
              <a:rPr lang="en-US" smtClean="0"/>
              <a:t>4/16/2021</a:t>
            </a:fld>
            <a:endParaRPr lang="en-US"/>
          </a:p>
        </p:txBody>
      </p:sp>
      <p:sp>
        <p:nvSpPr>
          <p:cNvPr id="5" name="Footer Placeholder 4">
            <a:extLst>
              <a:ext uri="{FF2B5EF4-FFF2-40B4-BE49-F238E27FC236}">
                <a16:creationId xmlns:a16="http://schemas.microsoft.com/office/drawing/2014/main" xmlns="" id="{1D66AB21-D2DC-4970-8465-18A72972EE3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F18CD138-F39A-4C25-B489-774071DB2B7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366CF2-0313-441B-A36C-20C0DFE8DFA7}" type="slidenum">
              <a:rPr lang="en-US" smtClean="0"/>
              <a:t>‹#›</a:t>
            </a:fld>
            <a:endParaRPr lang="en-US"/>
          </a:p>
        </p:txBody>
      </p:sp>
    </p:spTree>
    <p:extLst>
      <p:ext uri="{BB962C8B-B14F-4D97-AF65-F5344CB8AC3E}">
        <p14:creationId xmlns:p14="http://schemas.microsoft.com/office/powerpoint/2010/main" val="30460749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www.vox.com/recode/2020/5/18/21262731/fbi-apple-unlock-iphone-encryption-bill-barr-alshamrani" TargetMode="External"/><Relationship Id="rId2" Type="http://schemas.openxmlformats.org/officeDocument/2006/relationships/hyperlink" Target="https://www.wired.com/story/the-time-tim-cook-stood-his-ground-against-fbi/" TargetMode="External"/><Relationship Id="rId1" Type="http://schemas.openxmlformats.org/officeDocument/2006/relationships/slideLayout" Target="../slideLayouts/slideLayout2.xml"/><Relationship Id="rId4" Type="http://schemas.openxmlformats.org/officeDocument/2006/relationships/hyperlink" Target="https://www.southuniversity.edu/news-and-blogs/2016/08/fighting-crime-with-mobile-technology-137309"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4E9ECAFC-4413-403E-A528-3711C793DBEB}"/>
              </a:ext>
            </a:extLst>
          </p:cNvPr>
          <p:cNvSpPr>
            <a:spLocks noGrp="1"/>
          </p:cNvSpPr>
          <p:nvPr>
            <p:ph type="title"/>
          </p:nvPr>
        </p:nvSpPr>
        <p:spPr>
          <a:xfrm>
            <a:off x="838200" y="365125"/>
            <a:ext cx="9956800" cy="1325563"/>
          </a:xfrm>
        </p:spPr>
        <p:txBody>
          <a:bodyPr>
            <a:normAutofit/>
          </a:bodyPr>
          <a:lstStyle/>
          <a:p>
            <a:pPr algn="ctr"/>
            <a:r>
              <a:rPr lang="en-US" sz="3200" dirty="0">
                <a:latin typeface="+mn-lt"/>
              </a:rPr>
              <a:t>Effects of Lack of Access to Phones to Crime</a:t>
            </a:r>
          </a:p>
        </p:txBody>
      </p:sp>
      <p:sp>
        <p:nvSpPr>
          <p:cNvPr id="6" name="Content Placeholder 5">
            <a:extLst>
              <a:ext uri="{FF2B5EF4-FFF2-40B4-BE49-F238E27FC236}">
                <a16:creationId xmlns:a16="http://schemas.microsoft.com/office/drawing/2014/main" xmlns="" id="{F33E96C3-73CE-422C-BF5E-52A8FC9654EE}"/>
              </a:ext>
            </a:extLst>
          </p:cNvPr>
          <p:cNvSpPr>
            <a:spLocks noGrp="1"/>
          </p:cNvSpPr>
          <p:nvPr>
            <p:ph idx="1"/>
          </p:nvPr>
        </p:nvSpPr>
        <p:spPr/>
        <p:txBody>
          <a:bodyPr/>
          <a:lstStyle/>
          <a:p>
            <a:pPr marL="0" indent="0" algn="ctr">
              <a:buNone/>
            </a:pPr>
            <a:r>
              <a:rPr lang="en-US" dirty="0"/>
              <a:t>Students name</a:t>
            </a:r>
          </a:p>
          <a:p>
            <a:pPr marL="0" indent="0" algn="ctr">
              <a:buNone/>
            </a:pPr>
            <a:r>
              <a:rPr lang="en-US" dirty="0"/>
              <a:t>Institutional affiliation</a:t>
            </a:r>
          </a:p>
          <a:p>
            <a:pPr marL="0" indent="0" algn="ctr">
              <a:buNone/>
            </a:pPr>
            <a:r>
              <a:rPr lang="en-US" dirty="0"/>
              <a:t>Course name</a:t>
            </a:r>
          </a:p>
          <a:p>
            <a:pPr marL="0" indent="0" algn="ctr">
              <a:buNone/>
            </a:pPr>
            <a:r>
              <a:rPr lang="en-US" dirty="0"/>
              <a:t>Professors name</a:t>
            </a:r>
          </a:p>
          <a:p>
            <a:pPr marL="0" indent="0" algn="ctr">
              <a:buNone/>
            </a:pPr>
            <a:endParaRPr lang="en-US" dirty="0"/>
          </a:p>
          <a:p>
            <a:pPr marL="0" indent="0" algn="ctr">
              <a:buNone/>
            </a:pPr>
            <a:r>
              <a:rPr lang="en-US" dirty="0"/>
              <a:t>Due date</a:t>
            </a:r>
          </a:p>
        </p:txBody>
      </p:sp>
    </p:spTree>
    <p:extLst>
      <p:ext uri="{BB962C8B-B14F-4D97-AF65-F5344CB8AC3E}">
        <p14:creationId xmlns:p14="http://schemas.microsoft.com/office/powerpoint/2010/main" val="23530540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1CA5341-BB0C-4593-92D5-7703A58DC093}"/>
              </a:ext>
            </a:extLst>
          </p:cNvPr>
          <p:cNvSpPr>
            <a:spLocks noGrp="1"/>
          </p:cNvSpPr>
          <p:nvPr>
            <p:ph type="title"/>
          </p:nvPr>
        </p:nvSpPr>
        <p:spPr>
          <a:xfrm>
            <a:off x="838200" y="1"/>
            <a:ext cx="10515600" cy="681036"/>
          </a:xfrm>
        </p:spPr>
        <p:txBody>
          <a:bodyPr>
            <a:normAutofit fontScale="90000"/>
          </a:bodyPr>
          <a:lstStyle/>
          <a:p>
            <a:pPr algn="ctr"/>
            <a:r>
              <a:rPr lang="en-US" dirty="0">
                <a:latin typeface="+mn-lt"/>
              </a:rPr>
              <a:t>References </a:t>
            </a:r>
          </a:p>
        </p:txBody>
      </p:sp>
      <p:sp>
        <p:nvSpPr>
          <p:cNvPr id="3" name="Content Placeholder 2">
            <a:extLst>
              <a:ext uri="{FF2B5EF4-FFF2-40B4-BE49-F238E27FC236}">
                <a16:creationId xmlns:a16="http://schemas.microsoft.com/office/drawing/2014/main" xmlns="" id="{D339D5C3-650C-4583-BB16-903792EB49E1}"/>
              </a:ext>
            </a:extLst>
          </p:cNvPr>
          <p:cNvSpPr>
            <a:spLocks noGrp="1"/>
          </p:cNvSpPr>
          <p:nvPr>
            <p:ph idx="1"/>
          </p:nvPr>
        </p:nvSpPr>
        <p:spPr>
          <a:xfrm>
            <a:off x="286603" y="914400"/>
            <a:ext cx="11905397" cy="5943599"/>
          </a:xfrm>
        </p:spPr>
        <p:txBody>
          <a:bodyPr>
            <a:normAutofit fontScale="70000" lnSpcReduction="20000"/>
          </a:bodyPr>
          <a:lstStyle/>
          <a:p>
            <a:pPr marL="0" indent="0">
              <a:lnSpc>
                <a:spcPct val="200000"/>
              </a:lnSpc>
              <a:buNone/>
            </a:pPr>
            <a:r>
              <a:rPr lang="en-US" dirty="0"/>
              <a:t>Holpuch A, (2016). Tim Cook SAYS Apples refusal to unlock iPhone for FBI is a civil liberties issue. </a:t>
            </a:r>
          </a:p>
          <a:p>
            <a:pPr marL="0" indent="0">
              <a:lnSpc>
                <a:spcPct val="200000"/>
              </a:lnSpc>
              <a:buNone/>
            </a:pPr>
            <a:r>
              <a:rPr lang="en-US" dirty="0"/>
              <a:t>Kahney L, (2019) The FBI wanted a backdoor to the iPhone. Tim Cook said no </a:t>
            </a:r>
            <a:r>
              <a:rPr lang="en-US" i="1" dirty="0"/>
              <a:t>Wired </a:t>
            </a:r>
            <a:r>
              <a:rPr lang="en-US" i="1" dirty="0">
                <a:hlinkClick r:id="rId2"/>
              </a:rPr>
              <a:t>https://www.wired.com/story/the-time-tim-cook-stood-his-ground-against-fbi/</a:t>
            </a:r>
            <a:r>
              <a:rPr lang="en-US" i="1" dirty="0"/>
              <a:t> </a:t>
            </a:r>
          </a:p>
          <a:p>
            <a:pPr marL="0" indent="0">
              <a:lnSpc>
                <a:spcPct val="200000"/>
              </a:lnSpc>
              <a:buNone/>
            </a:pPr>
            <a:r>
              <a:rPr lang="en-US" dirty="0"/>
              <a:t>Kharpal A, (2016). Apple vs FBI: All you need to know. </a:t>
            </a:r>
            <a:r>
              <a:rPr lang="en-US" i="1" dirty="0"/>
              <a:t>CNBC</a:t>
            </a:r>
            <a:r>
              <a:rPr lang="en-US" dirty="0"/>
              <a:t>  </a:t>
            </a:r>
          </a:p>
          <a:p>
            <a:pPr marL="0" indent="0">
              <a:lnSpc>
                <a:spcPct val="200000"/>
              </a:lnSpc>
              <a:buNone/>
            </a:pPr>
            <a:r>
              <a:rPr lang="en-US" dirty="0"/>
              <a:t>Morrison S, (2020). Why Attorney General Bill Barr is mad at Apple </a:t>
            </a:r>
            <a:r>
              <a:rPr lang="en-US" i="1" dirty="0"/>
              <a:t>vox </a:t>
            </a:r>
            <a:r>
              <a:rPr lang="en-US" i="1" dirty="0">
                <a:hlinkClick r:id="rId3"/>
              </a:rPr>
              <a:t>https://www.vox.com/recode/2020/5/18/21262731/fbi-apple-unlock-iphone-encryption-bill-barr-alshamrani</a:t>
            </a:r>
            <a:r>
              <a:rPr lang="en-US" i="1" dirty="0"/>
              <a:t>  </a:t>
            </a:r>
          </a:p>
          <a:p>
            <a:pPr marL="0" indent="0">
              <a:lnSpc>
                <a:spcPct val="200000"/>
              </a:lnSpc>
              <a:buNone/>
            </a:pPr>
            <a:r>
              <a:rPr lang="en-US" dirty="0"/>
              <a:t>South University, (2016). Fighting crime with mobile technology </a:t>
            </a:r>
            <a:r>
              <a:rPr lang="en-US" dirty="0">
                <a:hlinkClick r:id="rId4"/>
              </a:rPr>
              <a:t>https://www.southuniversity.edu/news-and-blogs/2016/08/fighting-crime-with-mobile-technology-137309</a:t>
            </a:r>
            <a:r>
              <a:rPr lang="en-US" dirty="0"/>
              <a:t> </a:t>
            </a:r>
          </a:p>
          <a:p>
            <a:pPr marL="0" indent="0">
              <a:lnSpc>
                <a:spcPct val="200000"/>
              </a:lnSpc>
              <a:buNone/>
            </a:pPr>
            <a:endParaRPr lang="en-US" dirty="0"/>
          </a:p>
        </p:txBody>
      </p:sp>
    </p:spTree>
    <p:extLst>
      <p:ext uri="{BB962C8B-B14F-4D97-AF65-F5344CB8AC3E}">
        <p14:creationId xmlns:p14="http://schemas.microsoft.com/office/powerpoint/2010/main" val="8574970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017FE0F-D274-43A2-991B-09488910AA7D}"/>
              </a:ext>
            </a:extLst>
          </p:cNvPr>
          <p:cNvSpPr>
            <a:spLocks noGrp="1"/>
          </p:cNvSpPr>
          <p:nvPr>
            <p:ph type="title"/>
          </p:nvPr>
        </p:nvSpPr>
        <p:spPr>
          <a:xfrm>
            <a:off x="838200" y="365126"/>
            <a:ext cx="10515600" cy="945060"/>
          </a:xfrm>
        </p:spPr>
        <p:txBody>
          <a:bodyPr/>
          <a:lstStyle/>
          <a:p>
            <a:pPr algn="ctr"/>
            <a:r>
              <a:rPr lang="en-US" dirty="0">
                <a:latin typeface="+mn-lt"/>
              </a:rPr>
              <a:t>Abstract</a:t>
            </a:r>
          </a:p>
        </p:txBody>
      </p:sp>
      <p:sp>
        <p:nvSpPr>
          <p:cNvPr id="3" name="Content Placeholder 2">
            <a:extLst>
              <a:ext uri="{FF2B5EF4-FFF2-40B4-BE49-F238E27FC236}">
                <a16:creationId xmlns:a16="http://schemas.microsoft.com/office/drawing/2014/main" xmlns="" id="{03552194-3B99-4E05-B1DF-653E912634FD}"/>
              </a:ext>
            </a:extLst>
          </p:cNvPr>
          <p:cNvSpPr>
            <a:spLocks noGrp="1"/>
          </p:cNvSpPr>
          <p:nvPr>
            <p:ph idx="1"/>
          </p:nvPr>
        </p:nvSpPr>
        <p:spPr>
          <a:xfrm>
            <a:off x="838200" y="1310186"/>
            <a:ext cx="10515600" cy="4866777"/>
          </a:xfrm>
        </p:spPr>
        <p:txBody>
          <a:bodyPr>
            <a:normAutofit fontScale="77500" lnSpcReduction="20000"/>
          </a:bodyPr>
          <a:lstStyle/>
          <a:p>
            <a:pPr>
              <a:lnSpc>
                <a:spcPct val="200000"/>
              </a:lnSpc>
              <a:buFont typeface="Wingdings" panose="05000000000000000000" pitchFamily="2" charset="2"/>
              <a:buChar char="Ø"/>
            </a:pPr>
            <a:r>
              <a:rPr lang="en-US" dirty="0"/>
              <a:t>The presentation presents a case in which the apple company denied the FBI access to locked iPhones belonging to terrorist suspects.</a:t>
            </a:r>
          </a:p>
          <a:p>
            <a:pPr>
              <a:lnSpc>
                <a:spcPct val="200000"/>
              </a:lnSpc>
              <a:buFont typeface="Wingdings" panose="05000000000000000000" pitchFamily="2" charset="2"/>
              <a:buChar char="Ø"/>
            </a:pPr>
            <a:r>
              <a:rPr lang="en-US" dirty="0"/>
              <a:t>The factor is a controversial issue since actions in either way would result to different implications</a:t>
            </a:r>
          </a:p>
          <a:p>
            <a:pPr>
              <a:lnSpc>
                <a:spcPct val="200000"/>
              </a:lnSpc>
              <a:buFont typeface="Wingdings" panose="05000000000000000000" pitchFamily="2" charset="2"/>
              <a:buChar char="Ø"/>
            </a:pPr>
            <a:r>
              <a:rPr lang="en-US" dirty="0"/>
              <a:t>The presentation further indicates the implications of failure of network companies to provide such information to investigative departments including probability of crime escalation. </a:t>
            </a:r>
          </a:p>
        </p:txBody>
      </p:sp>
    </p:spTree>
    <p:extLst>
      <p:ext uri="{BB962C8B-B14F-4D97-AF65-F5344CB8AC3E}">
        <p14:creationId xmlns:p14="http://schemas.microsoft.com/office/powerpoint/2010/main" val="36547600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753344B-BC50-4924-A7E8-FBA5B3990B13}"/>
              </a:ext>
            </a:extLst>
          </p:cNvPr>
          <p:cNvSpPr>
            <a:spLocks noGrp="1"/>
          </p:cNvSpPr>
          <p:nvPr>
            <p:ph type="title"/>
          </p:nvPr>
        </p:nvSpPr>
        <p:spPr>
          <a:xfrm>
            <a:off x="838200" y="0"/>
            <a:ext cx="10515600" cy="1596787"/>
          </a:xfrm>
        </p:spPr>
        <p:txBody>
          <a:bodyPr/>
          <a:lstStyle/>
          <a:p>
            <a:pPr algn="ctr"/>
            <a:r>
              <a:rPr lang="en-US" dirty="0">
                <a:latin typeface="+mn-lt"/>
              </a:rPr>
              <a:t>Introduction</a:t>
            </a:r>
          </a:p>
        </p:txBody>
      </p:sp>
      <p:sp>
        <p:nvSpPr>
          <p:cNvPr id="3" name="Content Placeholder 2">
            <a:extLst>
              <a:ext uri="{FF2B5EF4-FFF2-40B4-BE49-F238E27FC236}">
                <a16:creationId xmlns:a16="http://schemas.microsoft.com/office/drawing/2014/main" xmlns="" id="{96BADE3B-3C2E-4BED-871A-6352EC5E6803}"/>
              </a:ext>
            </a:extLst>
          </p:cNvPr>
          <p:cNvSpPr>
            <a:spLocks noGrp="1"/>
          </p:cNvSpPr>
          <p:nvPr>
            <p:ph idx="1"/>
          </p:nvPr>
        </p:nvSpPr>
        <p:spPr>
          <a:xfrm>
            <a:off x="95534" y="1312985"/>
            <a:ext cx="11982734" cy="4514609"/>
          </a:xfrm>
        </p:spPr>
        <p:txBody>
          <a:bodyPr/>
          <a:lstStyle/>
          <a:p>
            <a:pPr>
              <a:lnSpc>
                <a:spcPct val="200000"/>
              </a:lnSpc>
              <a:buFont typeface="Wingdings" panose="05000000000000000000" pitchFamily="2" charset="2"/>
              <a:buChar char="Ø"/>
            </a:pPr>
            <a:r>
              <a:rPr lang="en-US" dirty="0"/>
              <a:t>For a long time, the apple company have been adamant that their customers rely on their products due to high privacy.</a:t>
            </a:r>
          </a:p>
          <a:p>
            <a:pPr>
              <a:buFont typeface="Wingdings" panose="05000000000000000000" pitchFamily="2" charset="2"/>
              <a:buChar char="Ø"/>
            </a:pPr>
            <a:r>
              <a:rPr lang="en-US" dirty="0"/>
              <a:t>It is with that reason that the company has continuously denied FBIs request to create a backdoor to access locked device for use in investigations( Morrison, 2020).</a:t>
            </a:r>
          </a:p>
          <a:p>
            <a:pPr>
              <a:buFont typeface="Wingdings" panose="05000000000000000000" pitchFamily="2" charset="2"/>
              <a:buChar char="Ø"/>
            </a:pPr>
            <a:r>
              <a:rPr lang="en-US" dirty="0"/>
              <a:t>Information technology has brought important development in mobile phones ( Kopa, Lum &amp; Hibdon).</a:t>
            </a:r>
          </a:p>
          <a:p>
            <a:pPr>
              <a:buFont typeface="Wingdings" panose="05000000000000000000" pitchFamily="2" charset="2"/>
              <a:buChar char="Ø"/>
            </a:pPr>
            <a:endParaRPr lang="en-US" dirty="0"/>
          </a:p>
        </p:txBody>
      </p:sp>
    </p:spTree>
    <p:extLst>
      <p:ext uri="{BB962C8B-B14F-4D97-AF65-F5344CB8AC3E}">
        <p14:creationId xmlns:p14="http://schemas.microsoft.com/office/powerpoint/2010/main" val="37566594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8BE783B-178F-4FA3-9F56-2AFBB6A4A533}"/>
              </a:ext>
            </a:extLst>
          </p:cNvPr>
          <p:cNvSpPr>
            <a:spLocks noGrp="1"/>
          </p:cNvSpPr>
          <p:nvPr>
            <p:ph type="title"/>
          </p:nvPr>
        </p:nvSpPr>
        <p:spPr>
          <a:xfrm>
            <a:off x="838200" y="365126"/>
            <a:ext cx="10515600" cy="945060"/>
          </a:xfrm>
        </p:spPr>
        <p:txBody>
          <a:bodyPr/>
          <a:lstStyle/>
          <a:p>
            <a:pPr algn="ctr"/>
            <a:r>
              <a:rPr lang="en-US" dirty="0"/>
              <a:t>Introduction cont’d</a:t>
            </a:r>
          </a:p>
        </p:txBody>
      </p:sp>
      <p:sp>
        <p:nvSpPr>
          <p:cNvPr id="3" name="Content Placeholder 2">
            <a:extLst>
              <a:ext uri="{FF2B5EF4-FFF2-40B4-BE49-F238E27FC236}">
                <a16:creationId xmlns:a16="http://schemas.microsoft.com/office/drawing/2014/main" xmlns="" id="{2C08C545-CE79-4C5F-9329-1B5096CB30B4}"/>
              </a:ext>
            </a:extLst>
          </p:cNvPr>
          <p:cNvSpPr>
            <a:spLocks noGrp="1"/>
          </p:cNvSpPr>
          <p:nvPr>
            <p:ph idx="1"/>
          </p:nvPr>
        </p:nvSpPr>
        <p:spPr>
          <a:xfrm>
            <a:off x="838200" y="1310186"/>
            <a:ext cx="10515600" cy="4866777"/>
          </a:xfrm>
        </p:spPr>
        <p:txBody>
          <a:bodyPr>
            <a:normAutofit fontScale="92500" lnSpcReduction="10000"/>
          </a:bodyPr>
          <a:lstStyle/>
          <a:p>
            <a:pPr>
              <a:lnSpc>
                <a:spcPct val="200000"/>
              </a:lnSpc>
              <a:buFont typeface="Wingdings" panose="05000000000000000000" pitchFamily="2" charset="2"/>
              <a:buChar char="Ø"/>
            </a:pPr>
            <a:r>
              <a:rPr lang="en-US" dirty="0"/>
              <a:t>The developments include; video surveillance system, license plate readers, DNA testing, Closed Circuit Television (CCTV) among others all of which have reached effects on police agencies. </a:t>
            </a:r>
          </a:p>
          <a:p>
            <a:pPr>
              <a:lnSpc>
                <a:spcPct val="200000"/>
              </a:lnSpc>
              <a:buFont typeface="Wingdings" panose="05000000000000000000" pitchFamily="2" charset="2"/>
              <a:buChar char="Ø"/>
            </a:pPr>
            <a:r>
              <a:rPr lang="en-US" dirty="0"/>
              <a:t>  cell phones contain call history, contacts, text messages, browser history, email and global positioning system (GPS) among other sorts of information that is useful for investigations ( South University, 2016).</a:t>
            </a:r>
          </a:p>
          <a:p>
            <a:pPr>
              <a:lnSpc>
                <a:spcPct val="200000"/>
              </a:lnSpc>
              <a:buFont typeface="Wingdings" panose="05000000000000000000" pitchFamily="2" charset="2"/>
              <a:buChar char="Ø"/>
            </a:pPr>
            <a:endParaRPr lang="en-US" dirty="0"/>
          </a:p>
        </p:txBody>
      </p:sp>
    </p:spTree>
    <p:extLst>
      <p:ext uri="{BB962C8B-B14F-4D97-AF65-F5344CB8AC3E}">
        <p14:creationId xmlns:p14="http://schemas.microsoft.com/office/powerpoint/2010/main" val="26628621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D25A0D1-92F4-429F-BFA2-46ED0C3DBB3A}"/>
              </a:ext>
            </a:extLst>
          </p:cNvPr>
          <p:cNvSpPr>
            <a:spLocks noGrp="1"/>
          </p:cNvSpPr>
          <p:nvPr>
            <p:ph type="title"/>
          </p:nvPr>
        </p:nvSpPr>
        <p:spPr>
          <a:xfrm>
            <a:off x="838200" y="365126"/>
            <a:ext cx="10515600" cy="576570"/>
          </a:xfrm>
        </p:spPr>
        <p:txBody>
          <a:bodyPr>
            <a:normAutofit fontScale="90000"/>
          </a:bodyPr>
          <a:lstStyle/>
          <a:p>
            <a:pPr algn="ctr"/>
            <a:r>
              <a:rPr lang="en-US" dirty="0">
                <a:latin typeface="+mn-lt"/>
              </a:rPr>
              <a:t>Literature Review</a:t>
            </a:r>
          </a:p>
        </p:txBody>
      </p:sp>
      <p:sp>
        <p:nvSpPr>
          <p:cNvPr id="3" name="Content Placeholder 2">
            <a:extLst>
              <a:ext uri="{FF2B5EF4-FFF2-40B4-BE49-F238E27FC236}">
                <a16:creationId xmlns:a16="http://schemas.microsoft.com/office/drawing/2014/main" xmlns="" id="{DBC97E48-35AF-43A2-AD77-17D6E9801AB8}"/>
              </a:ext>
            </a:extLst>
          </p:cNvPr>
          <p:cNvSpPr>
            <a:spLocks noGrp="1"/>
          </p:cNvSpPr>
          <p:nvPr>
            <p:ph idx="1"/>
          </p:nvPr>
        </p:nvSpPr>
        <p:spPr>
          <a:xfrm>
            <a:off x="136478" y="1214652"/>
            <a:ext cx="12055522" cy="5459103"/>
          </a:xfrm>
        </p:spPr>
        <p:txBody>
          <a:bodyPr>
            <a:normAutofit fontScale="85000" lnSpcReduction="10000"/>
          </a:bodyPr>
          <a:lstStyle/>
          <a:p>
            <a:pPr>
              <a:lnSpc>
                <a:spcPct val="200000"/>
              </a:lnSpc>
              <a:buFont typeface="Wingdings" panose="05000000000000000000" pitchFamily="2" charset="2"/>
              <a:buChar char="Ø"/>
            </a:pPr>
            <a:r>
              <a:rPr lang="en-US" dirty="0"/>
              <a:t>  The federal government has several times requested the apple company to unlock different iPhones that belonged to different criminals.</a:t>
            </a:r>
          </a:p>
          <a:p>
            <a:pPr>
              <a:lnSpc>
                <a:spcPct val="200000"/>
              </a:lnSpc>
              <a:buFont typeface="Wingdings" panose="05000000000000000000" pitchFamily="2" charset="2"/>
              <a:buChar char="Ø"/>
            </a:pPr>
            <a:r>
              <a:rPr lang="en-US" dirty="0"/>
              <a:t>The most recent request was to unlock the iPhone belonging to a terrorist shooter Syed Farook, one of the shooters who had been involved in the Bernardino attack ( Holpuch, 2016). </a:t>
            </a:r>
          </a:p>
          <a:p>
            <a:pPr>
              <a:lnSpc>
                <a:spcPct val="200000"/>
              </a:lnSpc>
              <a:buFont typeface="Wingdings" panose="05000000000000000000" pitchFamily="2" charset="2"/>
              <a:buChar char="Ø"/>
            </a:pPr>
            <a:r>
              <a:rPr lang="en-US" dirty="0"/>
              <a:t>The battle between the FBI and Apple is just one of the numerous issues that have cropped up globally of security firms requesting information firms to provide such information (Kharpal, 2016). </a:t>
            </a:r>
          </a:p>
          <a:p>
            <a:pPr>
              <a:lnSpc>
                <a:spcPct val="200000"/>
              </a:lnSpc>
              <a:buFont typeface="Wingdings" panose="05000000000000000000" pitchFamily="2" charset="2"/>
              <a:buChar char="Ø"/>
            </a:pPr>
            <a:endParaRPr lang="en-US" dirty="0"/>
          </a:p>
          <a:p>
            <a:pPr>
              <a:lnSpc>
                <a:spcPct val="200000"/>
              </a:lnSpc>
              <a:buFont typeface="Wingdings" panose="05000000000000000000" pitchFamily="2" charset="2"/>
              <a:buChar char="Ø"/>
            </a:pPr>
            <a:endParaRPr lang="en-US" dirty="0"/>
          </a:p>
        </p:txBody>
      </p:sp>
    </p:spTree>
    <p:extLst>
      <p:ext uri="{BB962C8B-B14F-4D97-AF65-F5344CB8AC3E}">
        <p14:creationId xmlns:p14="http://schemas.microsoft.com/office/powerpoint/2010/main" val="9018580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BC207D2-CCCE-47BE-B79E-AB46C6D87F9D}"/>
              </a:ext>
            </a:extLst>
          </p:cNvPr>
          <p:cNvSpPr>
            <a:spLocks noGrp="1"/>
          </p:cNvSpPr>
          <p:nvPr>
            <p:ph type="title"/>
          </p:nvPr>
        </p:nvSpPr>
        <p:spPr>
          <a:xfrm>
            <a:off x="838200" y="365125"/>
            <a:ext cx="10515600" cy="1013299"/>
          </a:xfrm>
        </p:spPr>
        <p:txBody>
          <a:bodyPr/>
          <a:lstStyle/>
          <a:p>
            <a:pPr algn="ctr"/>
            <a:r>
              <a:rPr lang="en-US" dirty="0">
                <a:latin typeface="+mn-lt"/>
              </a:rPr>
              <a:t>Literature review cont’d</a:t>
            </a:r>
          </a:p>
        </p:txBody>
      </p:sp>
      <p:sp>
        <p:nvSpPr>
          <p:cNvPr id="3" name="Content Placeholder 2">
            <a:extLst>
              <a:ext uri="{FF2B5EF4-FFF2-40B4-BE49-F238E27FC236}">
                <a16:creationId xmlns:a16="http://schemas.microsoft.com/office/drawing/2014/main" xmlns="" id="{7B4239E0-2671-4B41-80F6-FDA9C49C9628}"/>
              </a:ext>
            </a:extLst>
          </p:cNvPr>
          <p:cNvSpPr>
            <a:spLocks noGrp="1"/>
          </p:cNvSpPr>
          <p:nvPr>
            <p:ph idx="1"/>
          </p:nvPr>
        </p:nvSpPr>
        <p:spPr>
          <a:xfrm>
            <a:off x="838200" y="1583140"/>
            <a:ext cx="10515600" cy="5274860"/>
          </a:xfrm>
        </p:spPr>
        <p:txBody>
          <a:bodyPr>
            <a:normAutofit fontScale="77500" lnSpcReduction="20000"/>
          </a:bodyPr>
          <a:lstStyle/>
          <a:p>
            <a:pPr>
              <a:lnSpc>
                <a:spcPct val="200000"/>
              </a:lnSpc>
              <a:buFont typeface="Wingdings" panose="05000000000000000000" pitchFamily="2" charset="2"/>
              <a:buChar char="Ø"/>
            </a:pPr>
            <a:r>
              <a:rPr lang="en-US" dirty="0"/>
              <a:t>The argument by the apple CEO Tim Cook was that creating a backdoor to products privacy was creating another hazard through which  other problems would be created. </a:t>
            </a:r>
          </a:p>
          <a:p>
            <a:pPr>
              <a:lnSpc>
                <a:spcPct val="200000"/>
              </a:lnSpc>
              <a:buFont typeface="Wingdings" panose="05000000000000000000" pitchFamily="2" charset="2"/>
              <a:buChar char="Ø"/>
            </a:pPr>
            <a:r>
              <a:rPr lang="en-US" dirty="0"/>
              <a:t>Asked the reason for the denied requested request, Cook further said that unlocked versions of iOS was potential hazard.</a:t>
            </a:r>
          </a:p>
          <a:p>
            <a:pPr>
              <a:lnSpc>
                <a:spcPct val="200000"/>
              </a:lnSpc>
              <a:buFont typeface="Wingdings" panose="05000000000000000000" pitchFamily="2" charset="2"/>
              <a:buChar char="Ø"/>
            </a:pPr>
            <a:r>
              <a:rPr lang="en-US" dirty="0"/>
              <a:t>The government forensic team were however to crack the content of the suspect after sometime. </a:t>
            </a:r>
          </a:p>
          <a:p>
            <a:pPr marL="0" indent="0">
              <a:lnSpc>
                <a:spcPct val="200000"/>
              </a:lnSpc>
              <a:buNone/>
            </a:pPr>
            <a:r>
              <a:rPr lang="en-US" dirty="0"/>
              <a:t> </a:t>
            </a:r>
          </a:p>
          <a:p>
            <a:pPr>
              <a:lnSpc>
                <a:spcPct val="200000"/>
              </a:lnSpc>
              <a:buFont typeface="Wingdings" panose="05000000000000000000" pitchFamily="2" charset="2"/>
              <a:buChar char="Ø"/>
            </a:pPr>
            <a:endParaRPr lang="en-US" dirty="0"/>
          </a:p>
        </p:txBody>
      </p:sp>
    </p:spTree>
    <p:extLst>
      <p:ext uri="{BB962C8B-B14F-4D97-AF65-F5344CB8AC3E}">
        <p14:creationId xmlns:p14="http://schemas.microsoft.com/office/powerpoint/2010/main" val="9292034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B2E4995-85F2-4D8C-A69F-E85FC28530AA}"/>
              </a:ext>
            </a:extLst>
          </p:cNvPr>
          <p:cNvSpPr>
            <a:spLocks noGrp="1"/>
          </p:cNvSpPr>
          <p:nvPr>
            <p:ph type="title"/>
          </p:nvPr>
        </p:nvSpPr>
        <p:spPr>
          <a:xfrm>
            <a:off x="838200" y="365125"/>
            <a:ext cx="10515600" cy="993775"/>
          </a:xfrm>
        </p:spPr>
        <p:txBody>
          <a:bodyPr>
            <a:normAutofit fontScale="90000"/>
          </a:bodyPr>
          <a:lstStyle/>
          <a:p>
            <a:r>
              <a:rPr lang="en-US" dirty="0"/>
              <a:t>Implication of inability of security agencies to access security</a:t>
            </a:r>
          </a:p>
        </p:txBody>
      </p:sp>
      <p:sp>
        <p:nvSpPr>
          <p:cNvPr id="3" name="Content Placeholder 2">
            <a:extLst>
              <a:ext uri="{FF2B5EF4-FFF2-40B4-BE49-F238E27FC236}">
                <a16:creationId xmlns:a16="http://schemas.microsoft.com/office/drawing/2014/main" xmlns="" id="{1640F26F-6E0D-4B3B-B499-987B9E64F83E}"/>
              </a:ext>
            </a:extLst>
          </p:cNvPr>
          <p:cNvSpPr>
            <a:spLocks noGrp="1"/>
          </p:cNvSpPr>
          <p:nvPr>
            <p:ph idx="1"/>
          </p:nvPr>
        </p:nvSpPr>
        <p:spPr>
          <a:xfrm>
            <a:off x="203200" y="1447800"/>
            <a:ext cx="11849100" cy="5410200"/>
          </a:xfrm>
        </p:spPr>
        <p:txBody>
          <a:bodyPr>
            <a:normAutofit fontScale="70000" lnSpcReduction="20000"/>
          </a:bodyPr>
          <a:lstStyle/>
          <a:p>
            <a:pPr>
              <a:lnSpc>
                <a:spcPct val="200000"/>
              </a:lnSpc>
              <a:buFont typeface="Wingdings" panose="05000000000000000000" pitchFamily="2" charset="2"/>
              <a:buChar char="Ø"/>
            </a:pPr>
            <a:r>
              <a:rPr lang="en-US" dirty="0"/>
              <a:t>With technological advancements, crime has also evolved and criminals have a greater ability to hide their tracks</a:t>
            </a:r>
          </a:p>
          <a:p>
            <a:pPr>
              <a:lnSpc>
                <a:spcPct val="200000"/>
              </a:lnSpc>
              <a:buFont typeface="Wingdings" panose="05000000000000000000" pitchFamily="2" charset="2"/>
              <a:buChar char="Ø"/>
            </a:pPr>
            <a:r>
              <a:rPr lang="en-US" dirty="0"/>
              <a:t>The difficulty of unmasking crime even escalated with the recent developments where iOS security has been prioritized at the expense of justice.</a:t>
            </a:r>
          </a:p>
          <a:p>
            <a:pPr>
              <a:lnSpc>
                <a:spcPct val="200000"/>
              </a:lnSpc>
              <a:buFont typeface="Wingdings" panose="05000000000000000000" pitchFamily="2" charset="2"/>
              <a:buChar char="Ø"/>
            </a:pPr>
            <a:r>
              <a:rPr lang="en-US" dirty="0"/>
              <a:t>The terrorist will be assured that their data is secured and can always dodge authority in case they were cause the just needed to lock their phones with no battery and lose the password. </a:t>
            </a:r>
          </a:p>
          <a:p>
            <a:pPr>
              <a:lnSpc>
                <a:spcPct val="200000"/>
              </a:lnSpc>
              <a:buFont typeface="Wingdings" panose="05000000000000000000" pitchFamily="2" charset="2"/>
              <a:buChar char="Ø"/>
            </a:pPr>
            <a:r>
              <a:rPr lang="en-US" dirty="0"/>
              <a:t>This is a major factor affecting the law enforcement team. </a:t>
            </a:r>
          </a:p>
          <a:p>
            <a:pPr marL="0" indent="0">
              <a:lnSpc>
                <a:spcPct val="200000"/>
              </a:lnSpc>
              <a:buNone/>
            </a:pPr>
            <a:r>
              <a:rPr lang="en-US" dirty="0"/>
              <a:t> </a:t>
            </a:r>
          </a:p>
        </p:txBody>
      </p:sp>
    </p:spTree>
    <p:extLst>
      <p:ext uri="{BB962C8B-B14F-4D97-AF65-F5344CB8AC3E}">
        <p14:creationId xmlns:p14="http://schemas.microsoft.com/office/powerpoint/2010/main" val="13745491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4A97E4C-173E-4CCE-9E5F-F44C71883BAE}"/>
              </a:ext>
            </a:extLst>
          </p:cNvPr>
          <p:cNvSpPr>
            <a:spLocks noGrp="1"/>
          </p:cNvSpPr>
          <p:nvPr>
            <p:ph type="title"/>
          </p:nvPr>
        </p:nvSpPr>
        <p:spPr>
          <a:xfrm>
            <a:off x="838200" y="154110"/>
            <a:ext cx="10181492" cy="1325563"/>
          </a:xfrm>
        </p:spPr>
        <p:txBody>
          <a:bodyPr/>
          <a:lstStyle/>
          <a:p>
            <a:pPr algn="ctr"/>
            <a:r>
              <a:rPr lang="en-US" dirty="0"/>
              <a:t>Conclusion </a:t>
            </a:r>
          </a:p>
        </p:txBody>
      </p:sp>
      <p:sp>
        <p:nvSpPr>
          <p:cNvPr id="3" name="Content Placeholder 2">
            <a:extLst>
              <a:ext uri="{FF2B5EF4-FFF2-40B4-BE49-F238E27FC236}">
                <a16:creationId xmlns:a16="http://schemas.microsoft.com/office/drawing/2014/main" xmlns="" id="{4788B591-0140-4D74-82BB-8BD7DBF84F56}"/>
              </a:ext>
            </a:extLst>
          </p:cNvPr>
          <p:cNvSpPr>
            <a:spLocks noGrp="1"/>
          </p:cNvSpPr>
          <p:nvPr>
            <p:ph idx="1"/>
          </p:nvPr>
        </p:nvSpPr>
        <p:spPr>
          <a:xfrm>
            <a:off x="838200" y="1395046"/>
            <a:ext cx="10515600" cy="4781917"/>
          </a:xfrm>
        </p:spPr>
        <p:txBody>
          <a:bodyPr>
            <a:normAutofit fontScale="62500" lnSpcReduction="20000"/>
          </a:bodyPr>
          <a:lstStyle/>
          <a:p>
            <a:pPr>
              <a:lnSpc>
                <a:spcPct val="200000"/>
              </a:lnSpc>
              <a:buFont typeface="Wingdings" panose="05000000000000000000" pitchFamily="2" charset="2"/>
              <a:buChar char="Ø"/>
            </a:pPr>
            <a:r>
              <a:rPr lang="en-US" dirty="0"/>
              <a:t>The issue of iOS access is an issue with many controversies. </a:t>
            </a:r>
          </a:p>
          <a:p>
            <a:pPr>
              <a:lnSpc>
                <a:spcPct val="200000"/>
              </a:lnSpc>
              <a:buFont typeface="Wingdings" panose="05000000000000000000" pitchFamily="2" charset="2"/>
              <a:buChar char="Ø"/>
            </a:pPr>
            <a:r>
              <a:rPr lang="en-US" dirty="0"/>
              <a:t> The issue is double edged in that whichever side wins the other side will end up hurt in one way or another.</a:t>
            </a:r>
          </a:p>
          <a:p>
            <a:pPr>
              <a:lnSpc>
                <a:spcPct val="200000"/>
              </a:lnSpc>
              <a:buFont typeface="Wingdings" panose="05000000000000000000" pitchFamily="2" charset="2"/>
              <a:buChar char="Ø"/>
            </a:pPr>
            <a:r>
              <a:rPr lang="en-US" dirty="0"/>
              <a:t>On one hand if the privacy on the devices is compromised, it could lead to acts such as hashing leading to loss of important information. </a:t>
            </a:r>
          </a:p>
          <a:p>
            <a:pPr>
              <a:lnSpc>
                <a:spcPct val="200000"/>
              </a:lnSpc>
              <a:buFont typeface="Wingdings" panose="05000000000000000000" pitchFamily="2" charset="2"/>
              <a:buChar char="Ø"/>
            </a:pPr>
            <a:r>
              <a:rPr lang="en-US" dirty="0"/>
              <a:t>It is however also important that apple and other network companies provide the information needed to the investigative department to curb crime and also to stop other prospective criminals. </a:t>
            </a:r>
          </a:p>
          <a:p>
            <a:pPr>
              <a:lnSpc>
                <a:spcPct val="200000"/>
              </a:lnSpc>
              <a:buFont typeface="Wingdings" panose="05000000000000000000" pitchFamily="2" charset="2"/>
              <a:buChar char="Ø"/>
            </a:pPr>
            <a:endParaRPr lang="en-US" dirty="0"/>
          </a:p>
        </p:txBody>
      </p:sp>
    </p:spTree>
    <p:extLst>
      <p:ext uri="{BB962C8B-B14F-4D97-AF65-F5344CB8AC3E}">
        <p14:creationId xmlns:p14="http://schemas.microsoft.com/office/powerpoint/2010/main" val="6243100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77E10BB-901A-4B6D-AB71-0F215B557509}"/>
              </a:ext>
            </a:extLst>
          </p:cNvPr>
          <p:cNvSpPr>
            <a:spLocks noGrp="1"/>
          </p:cNvSpPr>
          <p:nvPr>
            <p:ph type="title"/>
          </p:nvPr>
        </p:nvSpPr>
        <p:spPr>
          <a:xfrm>
            <a:off x="838200" y="365126"/>
            <a:ext cx="10515600" cy="1123706"/>
          </a:xfrm>
        </p:spPr>
        <p:txBody>
          <a:bodyPr/>
          <a:lstStyle/>
          <a:p>
            <a:pPr algn="ctr"/>
            <a:r>
              <a:rPr lang="en-US" dirty="0"/>
              <a:t>Further consideration</a:t>
            </a:r>
          </a:p>
        </p:txBody>
      </p:sp>
      <p:sp>
        <p:nvSpPr>
          <p:cNvPr id="3" name="Content Placeholder 2">
            <a:extLst>
              <a:ext uri="{FF2B5EF4-FFF2-40B4-BE49-F238E27FC236}">
                <a16:creationId xmlns:a16="http://schemas.microsoft.com/office/drawing/2014/main" xmlns="" id="{BBF70978-BE3F-422A-A60E-773CBDC5CB66}"/>
              </a:ext>
            </a:extLst>
          </p:cNvPr>
          <p:cNvSpPr>
            <a:spLocks noGrp="1"/>
          </p:cNvSpPr>
          <p:nvPr>
            <p:ph idx="1"/>
          </p:nvPr>
        </p:nvSpPr>
        <p:spPr>
          <a:xfrm>
            <a:off x="838200" y="1582615"/>
            <a:ext cx="10515600" cy="4594348"/>
          </a:xfrm>
        </p:spPr>
        <p:txBody>
          <a:bodyPr>
            <a:normAutofit fontScale="85000" lnSpcReduction="10000"/>
          </a:bodyPr>
          <a:lstStyle/>
          <a:p>
            <a:pPr>
              <a:lnSpc>
                <a:spcPct val="200000"/>
              </a:lnSpc>
              <a:buFont typeface="Wingdings" panose="05000000000000000000" pitchFamily="2" charset="2"/>
              <a:buChar char="Ø"/>
            </a:pPr>
            <a:r>
              <a:rPr lang="en-US" dirty="0"/>
              <a:t>Further considerations would be to conduct a study on the views on other network provides in providing details on locked devices for investigations.</a:t>
            </a:r>
          </a:p>
          <a:p>
            <a:pPr>
              <a:lnSpc>
                <a:spcPct val="200000"/>
              </a:lnSpc>
              <a:buFont typeface="Wingdings" panose="05000000000000000000" pitchFamily="2" charset="2"/>
              <a:buChar char="Ø"/>
            </a:pPr>
            <a:r>
              <a:rPr lang="en-US" dirty="0"/>
              <a:t>The investigative department could collaborate with the network providers consider having a different approach </a:t>
            </a:r>
          </a:p>
          <a:p>
            <a:pPr>
              <a:lnSpc>
                <a:spcPct val="200000"/>
              </a:lnSpc>
              <a:buFont typeface="Wingdings" panose="05000000000000000000" pitchFamily="2" charset="2"/>
              <a:buChar char="Ø"/>
            </a:pPr>
            <a:r>
              <a:rPr lang="en-US" dirty="0"/>
              <a:t>This might include a factor where instead of creating a loophole in all devices, they could hack only into devices that belong to suspects. </a:t>
            </a:r>
          </a:p>
        </p:txBody>
      </p:sp>
    </p:spTree>
    <p:extLst>
      <p:ext uri="{BB962C8B-B14F-4D97-AF65-F5344CB8AC3E}">
        <p14:creationId xmlns:p14="http://schemas.microsoft.com/office/powerpoint/2010/main" val="33037007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552</TotalTime>
  <Words>740</Words>
  <Application>Microsoft Office PowerPoint</Application>
  <PresentationFormat>Custom</PresentationFormat>
  <Paragraphs>48</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Effects of Lack of Access to Phones to Crime</vt:lpstr>
      <vt:lpstr>Abstract</vt:lpstr>
      <vt:lpstr>Introduction</vt:lpstr>
      <vt:lpstr>Introduction cont’d</vt:lpstr>
      <vt:lpstr>Literature Review</vt:lpstr>
      <vt:lpstr>Literature review cont’d</vt:lpstr>
      <vt:lpstr>Implication of inability of security agencies to access security</vt:lpstr>
      <vt:lpstr>Conclusion </vt:lpstr>
      <vt:lpstr>Further consideration</vt:lpstr>
      <vt:lpstr>References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Marijuana Legalization and the effect on the Performance of Police in law enhancement</dc:title>
  <cp:lastModifiedBy>Simon</cp:lastModifiedBy>
  <cp:revision>52</cp:revision>
  <dcterms:created xsi:type="dcterms:W3CDTF">2021-04-14T15:59:13Z</dcterms:created>
  <dcterms:modified xsi:type="dcterms:W3CDTF">2021-04-16T00:10:14Z</dcterms:modified>
</cp:coreProperties>
</file>